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334" r:id="rId2"/>
    <p:sldId id="386" r:id="rId3"/>
    <p:sldId id="389" r:id="rId4"/>
    <p:sldId id="425" r:id="rId5"/>
    <p:sldId id="428" r:id="rId6"/>
    <p:sldId id="429" r:id="rId7"/>
    <p:sldId id="431" r:id="rId8"/>
    <p:sldId id="430" r:id="rId9"/>
    <p:sldId id="432" r:id="rId10"/>
    <p:sldId id="337" r:id="rId11"/>
  </p:sldIdLst>
  <p:sldSz cx="9144000" cy="6858000" type="screen4x3"/>
  <p:notesSz cx="6858000" cy="9144000"/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CFF"/>
    <a:srgbClr val="FF00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EA5BC6-8935-4EDA-9C34-8B9A95246BB0}" type="datetimeFigureOut">
              <a:rPr lang="en-US" smtClean="0"/>
              <a:t>06/06/2026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53057C-6804-4F00-ACE5-3AEEBB2CA2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812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53057C-6804-4F00-ACE5-3AEEBB2CA25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7403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 smtClean="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 smtClean="0"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GIF"/><Relationship Id="rId5" Type="http://schemas.openxmlformats.org/officeDocument/2006/relationships/image" Target="../media/image14.GIF"/><Relationship Id="rId4" Type="http://schemas.openxmlformats.org/officeDocument/2006/relationships/image" Target="../media/image13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9" descr="PINGKI00128289.jpg"/>
          <p:cNvPicPr>
            <a:picLocks noChangeAspect="1"/>
          </p:cNvPicPr>
          <p:nvPr/>
        </p:nvPicPr>
        <p:blipFill>
          <a:blip r:embed="rId2">
            <a:lum bright="20001" contrast="-20000"/>
          </a:blip>
          <a:stretch>
            <a:fillRect/>
          </a:stretch>
        </p:blipFill>
        <p:spPr>
          <a:xfrm>
            <a:off x="76200" y="-22860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5"/>
          <p:cNvSpPr/>
          <p:nvPr/>
        </p:nvSpPr>
        <p:spPr>
          <a:xfrm>
            <a:off x="1600200" y="3352919"/>
            <a:ext cx="5867400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Giáo viên: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Đinh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Ngọc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vi-V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2" name="WordArt 6" descr="White marble"/>
          <p:cNvSpPr>
            <a:spLocks noTextEdit="1"/>
          </p:cNvSpPr>
          <p:nvPr/>
        </p:nvSpPr>
        <p:spPr>
          <a:xfrm>
            <a:off x="2057400" y="1524000"/>
            <a:ext cx="4648200" cy="137159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3381"/>
              </a:avLst>
            </a:prstTxWarp>
            <a:normAutofit/>
            <a:scene3d>
              <a:camera prst="legacyObliqueRight">
                <a:rot lat="0" lon="0" rev="0"/>
              </a:camera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endParaRPr lang="en-US" sz="3600" b="1" i="1" dirty="0">
              <a:blipFill rotWithShape="0">
                <a:blip r:embed="rId3"/>
              </a:blip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053" name="Rectangle 7"/>
          <p:cNvSpPr/>
          <p:nvPr/>
        </p:nvSpPr>
        <p:spPr>
          <a:xfrm>
            <a:off x="1143000" y="848707"/>
            <a:ext cx="7010400" cy="13234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Khám</a:t>
            </a:r>
            <a:r>
              <a:rPr 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</a:t>
            </a:r>
            <a:r>
              <a:rPr 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40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4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 </a:t>
            </a:r>
            <a:r>
              <a:rPr lang="vi-VN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tài: Khám phá con cua</a:t>
            </a:r>
          </a:p>
        </p:txBody>
      </p:sp>
      <p:sp>
        <p:nvSpPr>
          <p:cNvPr id="2" name="Rectangle 1"/>
          <p:cNvSpPr/>
          <p:nvPr/>
        </p:nvSpPr>
        <p:spPr>
          <a:xfrm>
            <a:off x="990600" y="753546"/>
            <a:ext cx="7772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kern="10" dirty="0" smtClean="0">
                <a:ln w="9525">
                  <a:solidFill>
                    <a:srgbClr val="FF0066"/>
                  </a:solidFill>
                  <a:round/>
                  <a:headEnd/>
                  <a:tailEnd/>
                </a:ln>
                <a:solidFill>
                  <a:srgbClr val="C15A16"/>
                </a:solidFill>
                <a:latin typeface="Times New Roman"/>
                <a:cs typeface="Times New Roman"/>
              </a:rPr>
              <a:t> </a:t>
            </a:r>
            <a:endParaRPr lang="en-US" b="1" kern="10" dirty="0">
              <a:ln w="9525">
                <a:solidFill>
                  <a:srgbClr val="FF0066"/>
                </a:solidFill>
                <a:round/>
                <a:headEnd/>
                <a:tailEnd/>
              </a:ln>
              <a:solidFill>
                <a:srgbClr val="C15A16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 descr="1600flower_140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9499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7827" name="Rectangle 3"/>
          <p:cNvSpPr/>
          <p:nvPr/>
        </p:nvSpPr>
        <p:spPr>
          <a:xfrm>
            <a:off x="17463" y="2911475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/>
          <a:p>
            <a:endParaRPr lang="vi-VN" altLang="x-none" dirty="0">
              <a:latin typeface="Arial" panose="020B0604020202020204" pitchFamily="34" charset="0"/>
            </a:endParaRPr>
          </a:p>
        </p:txBody>
      </p:sp>
      <p:sp>
        <p:nvSpPr>
          <p:cNvPr id="77828" name="Rectangle 4"/>
          <p:cNvSpPr/>
          <p:nvPr/>
        </p:nvSpPr>
        <p:spPr>
          <a:xfrm>
            <a:off x="17463" y="2911475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/>
          <a:p>
            <a:endParaRPr lang="vi-VN" altLang="x-none" dirty="0">
              <a:latin typeface="Arial" panose="020B0604020202020204" pitchFamily="34" charset="0"/>
            </a:endParaRPr>
          </a:p>
        </p:txBody>
      </p:sp>
      <p:sp>
        <p:nvSpPr>
          <p:cNvPr id="77829" name="WordArt 6"/>
          <p:cNvSpPr>
            <a:spLocks noTextEdit="1"/>
          </p:cNvSpPr>
          <p:nvPr/>
        </p:nvSpPr>
        <p:spPr>
          <a:xfrm>
            <a:off x="1371600" y="5605463"/>
            <a:ext cx="6781800" cy="12525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/>
            <a:r>
              <a:rPr lang="en-US" sz="3200">
                <a:ln w="12700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009900"/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.VnTimeH" charset="0"/>
                <a:ea typeface=".VnTimeH" charset="0"/>
              </a:rPr>
              <a:t>Xin ch©n thµnh c¶m ¬n </a:t>
            </a:r>
          </a:p>
          <a:p>
            <a:pPr algn="ctr"/>
            <a:endParaRPr lang="en-US" sz="3200">
              <a:ln w="12700" cap="flat" cmpd="sng">
                <a:solidFill>
                  <a:srgbClr val="0000FF"/>
                </a:solidFill>
                <a:prstDash val="solid"/>
                <a:headEnd type="none" w="med" len="med"/>
                <a:tailEnd type="none" w="med" len="med"/>
              </a:ln>
              <a:solidFill>
                <a:srgbClr val="009900"/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.VnTimeH" charset="0"/>
              <a:ea typeface=".VnTimeH" charset="0"/>
            </a:endParaRPr>
          </a:p>
        </p:txBody>
      </p:sp>
      <p:grpSp>
        <p:nvGrpSpPr>
          <p:cNvPr id="77830" name="Group 9"/>
          <p:cNvGrpSpPr/>
          <p:nvPr/>
        </p:nvGrpSpPr>
        <p:grpSpPr>
          <a:xfrm>
            <a:off x="1600200" y="6629400"/>
            <a:ext cx="6345238" cy="228600"/>
            <a:chOff x="1141" y="4176"/>
            <a:chExt cx="3997" cy="144"/>
          </a:xfrm>
        </p:grpSpPr>
        <p:pic>
          <p:nvPicPr>
            <p:cNvPr id="77848" name="Picture 10" descr="Flower-03-june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41" y="4176"/>
              <a:ext cx="483" cy="144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77849" name="Picture 11" descr="Flower-04-jun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20" y="4176"/>
              <a:ext cx="483" cy="144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77850" name="Picture 12" descr="Flower-02-june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846" y="4176"/>
              <a:ext cx="483" cy="144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77851" name="Picture 13" descr="Flower-03-june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65" y="4176"/>
              <a:ext cx="483" cy="144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77852" name="Picture 14" descr="Flower-04-jun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930" y="4176"/>
              <a:ext cx="484" cy="144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77853" name="Picture 15" descr="Flower-02-june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257" y="4176"/>
              <a:ext cx="483" cy="144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77854" name="Picture 16" descr="Flower-03-june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75" y="4176"/>
              <a:ext cx="483" cy="144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77855" name="Picture 17" descr="Flower-04-jun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328" y="4176"/>
              <a:ext cx="483" cy="144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77856" name="Picture 18" descr="Flower-02-june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654" y="4176"/>
              <a:ext cx="484" cy="144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77857" name="Picture 19" descr="Flower-04-jun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552" y="4176"/>
              <a:ext cx="484" cy="144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77858" name="Picture 20" descr="Flower-04-jun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160" y="4176"/>
              <a:ext cx="483" cy="144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77831" name="Group 9"/>
          <p:cNvGrpSpPr/>
          <p:nvPr/>
        </p:nvGrpSpPr>
        <p:grpSpPr>
          <a:xfrm rot="10800000">
            <a:off x="1295400" y="0"/>
            <a:ext cx="6345238" cy="228600"/>
            <a:chOff x="1141" y="4176"/>
            <a:chExt cx="3997" cy="144"/>
          </a:xfrm>
        </p:grpSpPr>
        <p:pic>
          <p:nvPicPr>
            <p:cNvPr id="77837" name="Picture 10" descr="Flower-03-june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41" y="4176"/>
              <a:ext cx="483" cy="144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77838" name="Picture 11" descr="Flower-04-jun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20" y="4176"/>
              <a:ext cx="483" cy="144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77839" name="Picture 12" descr="Flower-02-june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846" y="4176"/>
              <a:ext cx="483" cy="144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77840" name="Picture 13" descr="Flower-03-june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65" y="4176"/>
              <a:ext cx="483" cy="144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77841" name="Picture 14" descr="Flower-04-jun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930" y="4176"/>
              <a:ext cx="484" cy="144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77842" name="Picture 15" descr="Flower-02-june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257" y="4176"/>
              <a:ext cx="483" cy="144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77843" name="Picture 16" descr="Flower-03-june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75" y="4176"/>
              <a:ext cx="483" cy="144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77844" name="Picture 17" descr="Flower-04-jun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328" y="4176"/>
              <a:ext cx="483" cy="144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77845" name="Picture 18" descr="Flower-02-june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654" y="4176"/>
              <a:ext cx="484" cy="144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77846" name="Picture 19" descr="Flower-04-jun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552" y="4176"/>
              <a:ext cx="484" cy="144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77847" name="Picture 20" descr="Flower-04-jun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160" y="4176"/>
              <a:ext cx="483" cy="144"/>
            </a:xfrm>
            <a:prstGeom prst="rect">
              <a:avLst/>
            </a:prstGeom>
            <a:noFill/>
            <a:ln w="9525">
              <a:noFill/>
            </a:ln>
          </p:spPr>
        </p:pic>
      </p:grpSp>
      <p:pic>
        <p:nvPicPr>
          <p:cNvPr id="77832" name="Picture 4" descr="C:\Documents and Settings\PHONGVU\My Documents\My Pictures\cảnh 1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81975" y="5895975"/>
            <a:ext cx="962025" cy="9620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7833" name="Picture 4" descr="C:\Documents and Settings\PHONGVU\My Documents\My Pictures\cảnh 1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5895975"/>
            <a:ext cx="962025" cy="9620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7834" name="Picture 4" descr="C:\Documents and Settings\PHONGVU\My Documents\My Pictures\cảnh 1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-258125">
            <a:off x="8112125" y="5895975"/>
            <a:ext cx="962025" cy="9620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7835" name="Picture 4" descr="C:\Documents and Settings\PHONGVU\My Documents\My Pictures\cảnh 1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62025" cy="9620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7836" name="Picture 4" descr="C:\Documents and Settings\PHONGVU\My Documents\My Pictures\cảnh 1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81975" y="0"/>
            <a:ext cx="962025" cy="9620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0" y="381000"/>
            <a:ext cx="8077200" cy="298543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hứng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thú</a:t>
            </a:r>
            <a:endParaRPr lang="en-US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Cho trẻ chơi trò chơi “Năm con cua đá”</a:t>
            </a:r>
          </a:p>
          <a:p>
            <a:r>
              <a:rPr 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Chúng mình vừa chơi trò chơi gì?</a:t>
            </a:r>
          </a:p>
          <a:p>
            <a:r>
              <a:rPr 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Chúng mình biết gì về con cua?</a:t>
            </a:r>
          </a:p>
          <a:p>
            <a:endParaRPr sz="4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1198478666_mudcrabscylla_serrata[1]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2264641"/>
            <a:ext cx="7848600" cy="45656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381000" y="381000"/>
            <a:ext cx="8686800" cy="13234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dung</a:t>
            </a:r>
          </a:p>
          <a:p>
            <a:r>
              <a:rPr lang="en-US" sz="4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* </a:t>
            </a:r>
            <a:r>
              <a:rPr lang="en-US" sz="40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4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4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40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cua</a:t>
            </a:r>
            <a:endParaRPr sz="4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* </a:t>
            </a:r>
            <a:r>
              <a:rPr lang="en-US" dirty="0" err="1" smtClean="0"/>
              <a:t>Các</a:t>
            </a:r>
            <a:r>
              <a:rPr lang="en-US" dirty="0" smtClean="0"/>
              <a:t> </a:t>
            </a:r>
            <a:r>
              <a:rPr lang="en-US" dirty="0" err="1" smtClean="0"/>
              <a:t>bộ</a:t>
            </a:r>
            <a:r>
              <a:rPr lang="en-US" dirty="0" smtClean="0"/>
              <a:t> </a:t>
            </a:r>
            <a:r>
              <a:rPr lang="en-US" dirty="0" err="1" smtClean="0"/>
              <a:t>phận</a:t>
            </a:r>
            <a:r>
              <a:rPr lang="en-US" dirty="0" smtClean="0"/>
              <a:t> </a:t>
            </a:r>
            <a:r>
              <a:rPr lang="en-US" dirty="0" err="1" smtClean="0"/>
              <a:t>của</a:t>
            </a:r>
            <a:r>
              <a:rPr lang="en-US" dirty="0" smtClean="0"/>
              <a:t> con </a:t>
            </a:r>
            <a:r>
              <a:rPr lang="en-US" dirty="0" err="1" smtClean="0"/>
              <a:t>cua</a:t>
            </a:r>
            <a:endParaRPr lang="en-US" dirty="0"/>
          </a:p>
        </p:txBody>
      </p:sp>
      <p:pic>
        <p:nvPicPr>
          <p:cNvPr id="8" name="Picture 2" descr="1198478666_mudcrabscylla_serrata[1]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52600" y="2506446"/>
            <a:ext cx="6019800" cy="351335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Rounded Rectangular Callout 8"/>
          <p:cNvSpPr/>
          <p:nvPr/>
        </p:nvSpPr>
        <p:spPr>
          <a:xfrm>
            <a:off x="838200" y="1981200"/>
            <a:ext cx="2590800" cy="685800"/>
          </a:xfrm>
          <a:prstGeom prst="wedgeRoundRectCallout">
            <a:avLst>
              <a:gd name="adj1" fmla="val 34722"/>
              <a:gd name="adj2" fmla="val 18775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Càng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cua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Rounded Rectangular Callout 9"/>
          <p:cNvSpPr/>
          <p:nvPr/>
        </p:nvSpPr>
        <p:spPr>
          <a:xfrm>
            <a:off x="4762500" y="1549869"/>
            <a:ext cx="1066800" cy="685800"/>
          </a:xfrm>
          <a:prstGeom prst="wedgeRoundRectCallout">
            <a:avLst>
              <a:gd name="adj1" fmla="val -84469"/>
              <a:gd name="adj2" fmla="val 25037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/>
            <a:r>
              <a:rPr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Mắ</a:t>
            </a:r>
            <a:r>
              <a:rPr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endParaRPr sz="28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Rounded Rectangular Callout 10"/>
          <p:cNvSpPr/>
          <p:nvPr/>
        </p:nvSpPr>
        <p:spPr>
          <a:xfrm>
            <a:off x="6089073" y="6054436"/>
            <a:ext cx="1676400" cy="762000"/>
          </a:xfrm>
          <a:prstGeom prst="wedgeRoundRectCallout">
            <a:avLst>
              <a:gd name="adj1" fmla="val -23312"/>
              <a:gd name="adj2" fmla="val -21386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Chân</a:t>
            </a:r>
          </a:p>
        </p:txBody>
      </p:sp>
      <p:sp>
        <p:nvSpPr>
          <p:cNvPr id="12" name="Rounded Rectangular Callout 11"/>
          <p:cNvSpPr/>
          <p:nvPr/>
        </p:nvSpPr>
        <p:spPr>
          <a:xfrm>
            <a:off x="2819400" y="6096000"/>
            <a:ext cx="1676400" cy="1066800"/>
          </a:xfrm>
          <a:prstGeom prst="wedgeRoundRectCallout">
            <a:avLst>
              <a:gd name="adj1" fmla="val 31234"/>
              <a:gd name="adj2" fmla="val -21931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Mai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cua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457200"/>
            <a:ext cx="8229600" cy="2057400"/>
          </a:xfrm>
        </p:spPr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* </a:t>
            </a:r>
            <a:r>
              <a:rPr lang="en-US" dirty="0" err="1" smtClean="0"/>
              <a:t>Mở</a:t>
            </a:r>
            <a:r>
              <a:rPr lang="en-US" dirty="0" smtClean="0"/>
              <a:t> </a:t>
            </a:r>
            <a:r>
              <a:rPr lang="en-US" dirty="0" err="1" smtClean="0"/>
              <a:t>rộng</a:t>
            </a:r>
            <a:r>
              <a:rPr lang="en-US" dirty="0" smtClean="0"/>
              <a:t> </a:t>
            </a:r>
            <a:r>
              <a:rPr lang="en-US" dirty="0" err="1" smtClean="0"/>
              <a:t>kiến</a:t>
            </a:r>
            <a:r>
              <a:rPr lang="en-US" dirty="0" smtClean="0"/>
              <a:t> </a:t>
            </a:r>
            <a:r>
              <a:rPr lang="en-US" dirty="0" err="1" smtClean="0"/>
              <a:t>thức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  </a:t>
            </a:r>
            <a:r>
              <a:rPr lang="en-US" sz="3200" dirty="0"/>
              <a:t>-</a:t>
            </a:r>
            <a:r>
              <a:rPr lang="vi-VN" sz="3200" dirty="0" smtClean="0"/>
              <a:t> </a:t>
            </a:r>
            <a:r>
              <a:rPr lang="vi-VN" sz="3200" dirty="0"/>
              <a:t>Món ăn được chế biến từ cua</a:t>
            </a:r>
            <a:r>
              <a:rPr lang="vi-VN" sz="3200" dirty="0" smtClean="0"/>
              <a:t>?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>-</a:t>
            </a:r>
            <a:r>
              <a:rPr lang="vi-VN" sz="3200" dirty="0" smtClean="0"/>
              <a:t> </a:t>
            </a:r>
            <a:r>
              <a:rPr lang="vi-VN" sz="3200" dirty="0"/>
              <a:t>Một số loại cua mà trẻ biết?</a:t>
            </a:r>
            <a:r>
              <a:rPr lang="vi-VN" dirty="0"/>
              <a:t/>
            </a:r>
            <a:br>
              <a:rPr lang="vi-VN" dirty="0"/>
            </a:br>
            <a:endParaRPr lang="en-US" dirty="0"/>
          </a:p>
        </p:txBody>
      </p:sp>
      <p:pic>
        <p:nvPicPr>
          <p:cNvPr id="4" name="Content Placeholder 3" descr="cua rang muói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537" y="2895600"/>
            <a:ext cx="8924925" cy="52622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cua sốt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6360" y="373380"/>
            <a:ext cx="8862695" cy="635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Content Placeholder 7" descr="cháo cuaa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74639"/>
            <a:ext cx="9143365" cy="64042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 smtClean="0"/>
              <a:t>Hoạt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động</a:t>
            </a:r>
            <a:r>
              <a:rPr lang="en-US" altLang="en-US" dirty="0" smtClean="0"/>
              <a:t> 3: </a:t>
            </a:r>
            <a:r>
              <a:rPr lang="vi-VN" altLang="en-US" dirty="0" smtClean="0"/>
              <a:t>Trò </a:t>
            </a:r>
            <a:r>
              <a:rPr lang="vi-VN" altLang="en-US" dirty="0"/>
              <a:t>chơi</a:t>
            </a:r>
            <a:r>
              <a:rPr lang="vi-VN" altLang="en-US" dirty="0" smtClean="0"/>
              <a:t>:</a:t>
            </a:r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vi-VN" altLang="en-US" dirty="0" smtClean="0"/>
              <a:t> </a:t>
            </a:r>
            <a:r>
              <a:rPr lang="en-US" altLang="en-US" dirty="0" err="1" smtClean="0"/>
              <a:t>Bắt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cua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bỏ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giỏ</a:t>
            </a:r>
            <a:endParaRPr lang="vi-VN" altLang="en-US" dirty="0"/>
          </a:p>
        </p:txBody>
      </p:sp>
      <p:pic>
        <p:nvPicPr>
          <p:cNvPr id="4" name="Content Placeholder 3" descr="hình đẹp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0640" y="1828800"/>
            <a:ext cx="9062720" cy="4991735"/>
          </a:xfrm>
          <a:prstGeom prst="rect">
            <a:avLst/>
          </a:prstGeom>
        </p:spPr>
      </p:pic>
      <p:pic>
        <p:nvPicPr>
          <p:cNvPr id="5" name="DoraemonNoUta-SatokoYamano-179702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562600" y="3911917"/>
            <a:ext cx="825500" cy="825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18100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ảnh đẹp 4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62865" y="297815"/>
            <a:ext cx="8925560" cy="6384925"/>
          </a:xfrm>
          <a:prstGeom prst="rect">
            <a:avLst/>
          </a:prstGeom>
        </p:spPr>
      </p:pic>
      <p:sp>
        <p:nvSpPr>
          <p:cNvPr id="5" name="WordArt 3"/>
          <p:cNvSpPr>
            <a:spLocks noChangeArrowheads="1" noChangeShapeType="1" noTextEdit="1"/>
          </p:cNvSpPr>
          <p:nvPr/>
        </p:nvSpPr>
        <p:spPr bwMode="auto">
          <a:xfrm>
            <a:off x="381000" y="838200"/>
            <a:ext cx="8534400" cy="45720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0"/>
              </a:avLst>
            </a:prstTxWarp>
          </a:bodyPr>
          <a:lstStyle/>
          <a:p>
            <a:pPr algn="ctr"/>
            <a:r>
              <a:rPr lang="vi-VN" sz="3600" kern="10" dirty="0">
                <a:ln w="9525" cap="rnd">
                  <a:solidFill>
                    <a:srgbClr val="FF0000"/>
                  </a:solidFill>
                  <a:prstDash val="sysDot"/>
                  <a:round/>
                  <a:headEnd/>
                  <a:tailEnd/>
                </a:ln>
                <a:solidFill>
                  <a:srgbClr val="00B050"/>
                </a:solidFill>
                <a:latin typeface="Times New Roman"/>
                <a:cs typeface="Times New Roman"/>
              </a:rPr>
              <a:t>Giờ học đến đây là kết thúc</a:t>
            </a:r>
            <a:endParaRPr lang="en-US" sz="3600" kern="10" dirty="0">
              <a:ln w="9525" cap="rnd">
                <a:solidFill>
                  <a:srgbClr val="FF0000"/>
                </a:solidFill>
                <a:prstDash val="sysDot"/>
                <a:round/>
                <a:headEnd/>
                <a:tailEnd/>
              </a:ln>
              <a:solidFill>
                <a:srgbClr val="00B050"/>
              </a:solidFill>
              <a:latin typeface="Times New Roman"/>
              <a:cs typeface="Times New Roman"/>
            </a:endParaRPr>
          </a:p>
        </p:txBody>
      </p:sp>
      <p:sp>
        <p:nvSpPr>
          <p:cNvPr id="7" name="WordArt 4"/>
          <p:cNvSpPr>
            <a:spLocks noChangeArrowheads="1" noChangeShapeType="1" noTextEdit="1"/>
          </p:cNvSpPr>
          <p:nvPr/>
        </p:nvSpPr>
        <p:spPr bwMode="auto">
          <a:xfrm>
            <a:off x="1143000" y="3505200"/>
            <a:ext cx="6038850" cy="1047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kern="10" dirty="0">
                <a:ln w="9525" cap="rnd">
                  <a:solidFill>
                    <a:srgbClr val="0000FF"/>
                  </a:solidFill>
                  <a:prstDash val="sysDot"/>
                  <a:round/>
                  <a:headEnd/>
                  <a:tailEnd/>
                </a:ln>
                <a:solidFill>
                  <a:srgbClr val="0000FF"/>
                </a:solidFill>
                <a:latin typeface="Times New Roman"/>
                <a:cs typeface="Times New Roman"/>
              </a:rPr>
              <a:t>Chúc các bé chăm ngoan học giỏi</a:t>
            </a:r>
            <a:endParaRPr lang="en-US" sz="3600" kern="10" dirty="0">
              <a:ln w="9525" cap="rnd">
                <a:solidFill>
                  <a:srgbClr val="0000FF"/>
                </a:solidFill>
                <a:prstDash val="sysDot"/>
                <a:round/>
                <a:headEnd/>
                <a:tailEnd/>
              </a:ln>
              <a:solidFill>
                <a:srgbClr val="0000FF"/>
              </a:solidFill>
              <a:latin typeface="Times New Roman"/>
              <a:cs typeface="Times New Roman"/>
            </a:endParaRPr>
          </a:p>
        </p:txBody>
      </p:sp>
      <p:pic>
        <p:nvPicPr>
          <p:cNvPr id="3" name="tôm cua c á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4275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" grpId="0" animBg="1"/>
      <p:bldP spid="7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129</TotalTime>
  <Words>109</Words>
  <Application>Microsoft Office PowerPoint</Application>
  <PresentationFormat>On-screen Show (4:3)</PresentationFormat>
  <Paragraphs>21</Paragraphs>
  <Slides>10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.VnTimeH</vt:lpstr>
      <vt:lpstr>Arial</vt:lpstr>
      <vt:lpstr>Calibri</vt:lpstr>
      <vt:lpstr>Times New Roman</vt:lpstr>
      <vt:lpstr>Default Design</vt:lpstr>
      <vt:lpstr>PowerPoint Presentation</vt:lpstr>
      <vt:lpstr>PowerPoint Presentation</vt:lpstr>
      <vt:lpstr>PowerPoint Presentation</vt:lpstr>
      <vt:lpstr>* Các bộ phận của con cua</vt:lpstr>
      <vt:lpstr> * Mở rộng kiến thức    - Món ăn được chế biến từ cua? - Một số loại cua mà trẻ biết? </vt:lpstr>
      <vt:lpstr>PowerPoint Presentation</vt:lpstr>
      <vt:lpstr>PowerPoint Presentation</vt:lpstr>
      <vt:lpstr>Hoạt động 3: Trò chơi:  Bắt cua bỏ giỏ</vt:lpstr>
      <vt:lpstr>PowerPoint Presentation</vt:lpstr>
      <vt:lpstr>PowerPoint Presentation</vt:lpstr>
    </vt:vector>
  </TitlesOfParts>
  <Company>&lt;egyptian hak&gt;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Động vật sống dưới nước</dc:title>
  <dc:creator>pTp</dc:creator>
  <dc:description>Thực hiện: Hoàng Minh Huệ</dc:description>
  <cp:lastModifiedBy>Phạm Thanh Tùng - 66KT6</cp:lastModifiedBy>
  <cp:revision>62</cp:revision>
  <dcterms:created xsi:type="dcterms:W3CDTF">2024-12-30T09:38:02Z</dcterms:created>
  <dcterms:modified xsi:type="dcterms:W3CDTF">2026-06-06T08:45:00Z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1033-4.3.0.7581</vt:lpwstr>
  </property>
</Properties>
</file>